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592" r:id="rId4"/>
    <p:sldId id="591" r:id="rId5"/>
    <p:sldId id="258" r:id="rId6"/>
    <p:sldId id="593" r:id="rId7"/>
    <p:sldId id="594" r:id="rId8"/>
    <p:sldId id="259" r:id="rId9"/>
    <p:sldId id="59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CA9A-8EF1-4D9B-9376-B81B2D13CB3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9138-C659-48F0-8F43-8E0167020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92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D355E-9CA8-4EC0-94E7-4B72D9044D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24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C8E51-5DBB-449C-853F-553494037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4268B1-C055-40DA-870A-482FB1E2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B7E06E-E127-4933-9272-85696F89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5C49A-5E51-4AAB-9095-442CD438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645FE-0A68-444C-90C8-3C5CB675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1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F33F85-DD31-463A-ABED-996D939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E579E4-14E7-4D00-BB30-2E82A7404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BE6A3F-52D9-4745-A860-B7A2F2D6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39D234-8BD3-48CC-A836-18F41E05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003C37-23D7-4ED8-ACDA-9A27CDA4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10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D11E200-97D3-4413-9640-A7B98E295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801F53-1586-400A-ABC9-D91B7F74C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FAF09C-F4E6-4BB4-ADB1-9FAFE95C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36C03B-8836-4EA8-AD70-B5D2A10E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AEBE8A-1691-41C9-BD80-49612EAF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20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DDDDE-B4F7-4AFE-86DC-DA24B1BF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39751F-22D5-4833-9D2B-F68AAF2E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AE2172-481D-4834-87AD-E9535DB1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FB6717-C1D5-41C4-A11B-4B337757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849ED-6474-4430-AC2A-538159D3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7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BEDC0C-6327-47F0-B8D9-9BA8B6A4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EEF21B-1FE5-4661-A38B-D5B44463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2509C4-7B23-44FB-9CC0-39B44774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4C3167-5338-48DA-A3B5-83254A6C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694335-A7B2-4DB9-88CD-EC9C310B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02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3EB71-2E42-40F0-AEA2-15B86F69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54B906-4073-40AE-922E-8BC6EE460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E47450-128B-4AEE-B95D-DC548CABE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115DC7-98EF-435E-9DF3-1F59D7D9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D06FDF-CD23-4CF7-851B-EF1A2220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A062EB-AEF8-4E59-BBE4-DCEC6875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DB3718-6BA6-43A4-8069-33D508E1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9EE6FF-684A-49E3-9DE3-2212508CB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DAC3EF-438A-4F0E-A701-649CDEF47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912B35-8F99-420E-AA92-F364523B3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40B5108-F92F-4024-A236-4A23A0542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E6D6C2F-BDC6-44FA-AE59-B39C02F9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02E421-EEE9-44BF-9801-8C810CA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D1E58FC-73F2-40FC-A7FB-50BE7B58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3EBDC-EC18-43FD-B764-AC413F85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44A5AA-E31F-47EF-9A2E-CE336195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011FFE-D3F8-4B34-9524-FAD29C90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F198FF-3B35-47C0-B38B-D3DD2D23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72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C1871E-8E57-4B2F-8832-BA2768EE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8AE234-156C-416E-B10E-BC9EE799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11B7ED-E739-4BE0-A408-54E66299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41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A67E8-E6B9-4C97-825C-169A2808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A3CEA2-5063-4AF1-98A4-9885C4F3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AE9DD8-887D-4403-8752-C47ECAE8A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D3AFA1-3861-48BD-A591-85C0A711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0575A-9162-4D0C-9364-E5A5C500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C27318-FA04-47B9-AAE9-62E1AAE1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2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81DC9-78F2-4570-A876-2DC1D9B0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3171757-6399-4A7A-9ED2-A41389DDD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9ABE6A-10F6-420D-A423-D7D979849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8FC9FF-97BB-4673-96CE-DBBEEFE0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3C99BA-1D1E-47CA-ADD6-0014EC2D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ED9D07-A400-41A5-BEEC-2386E89F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72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3EC40-6B40-406F-BDA0-2C9485BD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EEA27B-F8D1-4BA1-8E84-F17EE635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C125A5-C804-49AD-AE4C-CAC07E589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5EF7-6236-4204-A418-0B9791763AD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BE4412-2938-4CEA-A4F3-5A21FB83F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CA2720-B57A-4BBF-B991-665C2560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928A-CC98-46C4-ADC2-8507ACEA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8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ary.com/browse/ecosyste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eka.com/search?search=&#1058;&#1054;&#1052;&#1057;&#1050;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udashkinaluda@mail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DCB86-2CC0-4504-88C0-1CDE13BBF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95423"/>
            <a:ext cx="6095999" cy="17425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ru-RU" sz="3600" dirty="0"/>
              <a:t>Сопровождение профессионального развития в экосистемном подходе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21E752-D064-4CCC-9CED-ACCD940D7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31061"/>
            <a:ext cx="5799826" cy="987724"/>
          </a:xfrm>
        </p:spPr>
        <p:txBody>
          <a:bodyPr>
            <a:normAutofit/>
          </a:bodyPr>
          <a:lstStyle/>
          <a:p>
            <a:r>
              <a:rPr lang="ru-RU" sz="1800" dirty="0"/>
              <a:t>Людмила Алексеевна </a:t>
            </a:r>
            <a:r>
              <a:rPr lang="ru-RU" sz="1800" dirty="0" err="1"/>
              <a:t>Кудашкина</a:t>
            </a:r>
            <a:endParaRPr lang="ru-RU" sz="18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792A193-8BEA-41DE-BB3F-DEB96DF85AFD}"/>
              </a:ext>
            </a:extLst>
          </p:cNvPr>
          <p:cNvCxnSpPr/>
          <p:nvPr/>
        </p:nvCxnSpPr>
        <p:spPr>
          <a:xfrm>
            <a:off x="7625750" y="1837420"/>
            <a:ext cx="1509622" cy="15096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F2D899B-28B0-4F5A-B5AE-D8C9E69EBBB3}"/>
              </a:ext>
            </a:extLst>
          </p:cNvPr>
          <p:cNvCxnSpPr>
            <a:cxnSpLocks/>
          </p:cNvCxnSpPr>
          <p:nvPr/>
        </p:nvCxnSpPr>
        <p:spPr>
          <a:xfrm flipH="1">
            <a:off x="9135372" y="1837420"/>
            <a:ext cx="1509622" cy="15096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7BC878F-C429-4B2A-ACBE-7238640EE7BE}"/>
              </a:ext>
            </a:extLst>
          </p:cNvPr>
          <p:cNvCxnSpPr>
            <a:cxnSpLocks/>
          </p:cNvCxnSpPr>
          <p:nvPr/>
        </p:nvCxnSpPr>
        <p:spPr>
          <a:xfrm>
            <a:off x="9135372" y="3347042"/>
            <a:ext cx="0" cy="1742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FDCAC7A-A302-4FA0-8B22-E340D4752862}"/>
              </a:ext>
            </a:extLst>
          </p:cNvPr>
          <p:cNvGrpSpPr/>
          <p:nvPr/>
        </p:nvGrpSpPr>
        <p:grpSpPr>
          <a:xfrm>
            <a:off x="6633713" y="1121426"/>
            <a:ext cx="603849" cy="603849"/>
            <a:chOff x="6633713" y="724618"/>
            <a:chExt cx="603849" cy="603849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1B1E7E04-9BED-46AD-A410-AC2717F0146D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0F8AF77C-F66D-4589-80F5-F3925189A4B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029BD6EB-5C34-4238-A3D0-B03462580A30}"/>
              </a:ext>
            </a:extLst>
          </p:cNvPr>
          <p:cNvGrpSpPr/>
          <p:nvPr/>
        </p:nvGrpSpPr>
        <p:grpSpPr>
          <a:xfrm rot="5400000">
            <a:off x="10961298" y="1121427"/>
            <a:ext cx="603849" cy="603849"/>
            <a:chOff x="6633713" y="724618"/>
            <a:chExt cx="603849" cy="603849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40B897EA-487E-46C4-BA00-FA46963F7889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82AE9D93-7B6D-414D-81B7-6DBFB274AD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58A39965-864C-4FEC-B2DD-FBA92A905E01}"/>
              </a:ext>
            </a:extLst>
          </p:cNvPr>
          <p:cNvGrpSpPr/>
          <p:nvPr/>
        </p:nvGrpSpPr>
        <p:grpSpPr>
          <a:xfrm rot="16200000">
            <a:off x="6633713" y="4979591"/>
            <a:ext cx="603849" cy="603849"/>
            <a:chOff x="6633713" y="724618"/>
            <a:chExt cx="603849" cy="603849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E65E87DE-D86B-4E48-BE96-E6DF8DE654AF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C77E5A3A-7A1F-4DA4-85DD-E554E93A358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D38C4B69-D9AF-4519-A1FF-BB58F1502A00}"/>
              </a:ext>
            </a:extLst>
          </p:cNvPr>
          <p:cNvGrpSpPr/>
          <p:nvPr/>
        </p:nvGrpSpPr>
        <p:grpSpPr>
          <a:xfrm rot="10800000">
            <a:off x="10961298" y="4979591"/>
            <a:ext cx="603849" cy="603849"/>
            <a:chOff x="6633713" y="724618"/>
            <a:chExt cx="603849" cy="603849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5C3E6544-2BC9-49C2-9B04-155F12F45592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299E67D2-0CB1-4A00-B64F-0FE28B05D2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441EA3-8809-4E7B-B7F2-EB3B46DB29A6}"/>
              </a:ext>
            </a:extLst>
          </p:cNvPr>
          <p:cNvSpPr txBox="1"/>
          <p:nvPr/>
        </p:nvSpPr>
        <p:spPr>
          <a:xfrm>
            <a:off x="9726197" y="477822"/>
            <a:ext cx="207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+mj-lt"/>
              </a:rPr>
              <a:t>конкурентоспособность на рынке труда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6CEFFC-58BA-4AF6-AB71-3BD767A00E2C}"/>
              </a:ext>
            </a:extLst>
          </p:cNvPr>
          <p:cNvSpPr txBox="1"/>
          <p:nvPr/>
        </p:nvSpPr>
        <p:spPr>
          <a:xfrm>
            <a:off x="6410430" y="689323"/>
            <a:ext cx="207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капитализация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0EEDC19-0682-4BA0-B78F-A493F7963C94}"/>
              </a:ext>
            </a:extLst>
          </p:cNvPr>
          <p:cNvSpPr txBox="1"/>
          <p:nvPr/>
        </p:nvSpPr>
        <p:spPr>
          <a:xfrm>
            <a:off x="6410431" y="5707816"/>
            <a:ext cx="207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компетенции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3962193-84EE-40F2-836E-5631A42A7005}"/>
              </a:ext>
            </a:extLst>
          </p:cNvPr>
          <p:cNvSpPr txBox="1"/>
          <p:nvPr/>
        </p:nvSpPr>
        <p:spPr>
          <a:xfrm>
            <a:off x="9726198" y="5707816"/>
            <a:ext cx="207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+mj-lt"/>
              </a:rPr>
              <a:t>квалификация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2539E7D2-7C1D-4089-AA15-8FF6C7AC81E0}"/>
              </a:ext>
            </a:extLst>
          </p:cNvPr>
          <p:cNvSpPr/>
          <p:nvPr/>
        </p:nvSpPr>
        <p:spPr>
          <a:xfrm>
            <a:off x="7315200" y="3950891"/>
            <a:ext cx="1324153" cy="690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F43F9709-AC0A-45B2-9155-594290EF9568}"/>
              </a:ext>
            </a:extLst>
          </p:cNvPr>
          <p:cNvSpPr/>
          <p:nvPr/>
        </p:nvSpPr>
        <p:spPr>
          <a:xfrm>
            <a:off x="9683607" y="3989655"/>
            <a:ext cx="1324153" cy="690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7E6B6422-872B-4757-B162-F8E028084B5C}"/>
              </a:ext>
            </a:extLst>
          </p:cNvPr>
          <p:cNvCxnSpPr>
            <a:stCxn id="32" idx="0"/>
          </p:cNvCxnSpPr>
          <p:nvPr/>
        </p:nvCxnSpPr>
        <p:spPr>
          <a:xfrm flipV="1">
            <a:off x="7977277" y="2370771"/>
            <a:ext cx="811616" cy="15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39BFEB3E-9606-4023-8A2B-753775402900}"/>
              </a:ext>
            </a:extLst>
          </p:cNvPr>
          <p:cNvCxnSpPr>
            <a:endCxn id="34" idx="0"/>
          </p:cNvCxnSpPr>
          <p:nvPr/>
        </p:nvCxnSpPr>
        <p:spPr>
          <a:xfrm>
            <a:off x="9463596" y="2370771"/>
            <a:ext cx="882088" cy="1618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7A44380-8CAB-485B-AC25-FBA91644147D}"/>
              </a:ext>
            </a:extLst>
          </p:cNvPr>
          <p:cNvSpPr/>
          <p:nvPr/>
        </p:nvSpPr>
        <p:spPr>
          <a:xfrm>
            <a:off x="8571661" y="1978336"/>
            <a:ext cx="1127423" cy="442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xmlns="" id="{8DC0F4A0-4F1E-45CC-A6E8-8F61C699B27F}"/>
              </a:ext>
            </a:extLst>
          </p:cNvPr>
          <p:cNvSpPr/>
          <p:nvPr/>
        </p:nvSpPr>
        <p:spPr>
          <a:xfrm rot="10800000">
            <a:off x="7402704" y="3879586"/>
            <a:ext cx="273641" cy="3077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370A8E8E-9F43-4E3A-B50B-A0CEC83DBB5F}"/>
              </a:ext>
            </a:extLst>
          </p:cNvPr>
          <p:cNvSpPr/>
          <p:nvPr/>
        </p:nvSpPr>
        <p:spPr>
          <a:xfrm>
            <a:off x="7429338" y="3603666"/>
            <a:ext cx="213731" cy="213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F9A3EDD-C5E9-418C-8F6B-695792D057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033391" cy="15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93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B5732B-1B53-45A9-BB78-BE95AD6B0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73" b="19748"/>
          <a:stretch/>
        </p:blipFill>
        <p:spPr>
          <a:xfrm>
            <a:off x="6122435" y="0"/>
            <a:ext cx="606956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018C0E-C0F2-45FA-A865-4BD81B1B6FC6}"/>
              </a:ext>
            </a:extLst>
          </p:cNvPr>
          <p:cNvSpPr txBox="1"/>
          <p:nvPr/>
        </p:nvSpPr>
        <p:spPr>
          <a:xfrm>
            <a:off x="251520" y="1843363"/>
            <a:ext cx="55111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Понятие </a:t>
            </a: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</a:rPr>
              <a:t>ЭКОСИСТЕМЫ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endParaRPr lang="ru-RU" sz="18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сложная система (по определению сложных систем Л.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</a:rPr>
              <a:t>Берталанфи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): самоорганизующаяся, саморегулирующаяся, саморазвивающаяся.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истема или группа связанных между собой элементов, сформированная взаимодействием сообщества организмов с их окружением</a:t>
            </a:r>
            <a:br>
              <a:rPr lang="ru-RU" sz="18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https://www.dictionary.com/browse/ecosystem</a:t>
            </a:r>
            <a:r>
              <a:rPr lang="ru-RU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ru-RU" dirty="0">
              <a:latin typeface="+mj-l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D400E3D8-2BE1-4F04-8CA1-51766B61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74" y="260645"/>
            <a:ext cx="16256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FCE7EFE-FEC2-40CB-B7FF-8D469A0CCE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071" y="118675"/>
            <a:ext cx="1868294" cy="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29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-780000" flipH="1">
            <a:off x="5288462" y="2138357"/>
            <a:ext cx="230559" cy="13851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728" y="4319278"/>
            <a:ext cx="12048661" cy="6860"/>
          </a:xfrm>
          <a:prstGeom prst="line">
            <a:avLst/>
          </a:prstGeom>
          <a:solidFill>
            <a:srgbClr val="993366"/>
          </a:solidFill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Равнобедренный треугольник 4"/>
          <p:cNvSpPr/>
          <p:nvPr/>
        </p:nvSpPr>
        <p:spPr>
          <a:xfrm rot="5400000">
            <a:off x="391635" y="4132800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Нашивка 11"/>
          <p:cNvSpPr/>
          <p:nvPr/>
        </p:nvSpPr>
        <p:spPr>
          <a:xfrm rot="5400000" flipH="1" flipV="1">
            <a:off x="391035" y="4388234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Нашивка 36"/>
          <p:cNvSpPr/>
          <p:nvPr/>
        </p:nvSpPr>
        <p:spPr>
          <a:xfrm rot="5400000" flipH="1" flipV="1">
            <a:off x="1497659" y="4396432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8" name="Нашивка 37"/>
          <p:cNvSpPr/>
          <p:nvPr/>
        </p:nvSpPr>
        <p:spPr>
          <a:xfrm rot="5400000" flipH="1" flipV="1">
            <a:off x="2839512" y="4407126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2" name="Нашивка 41"/>
          <p:cNvSpPr/>
          <p:nvPr/>
        </p:nvSpPr>
        <p:spPr>
          <a:xfrm rot="5400000" flipH="1" flipV="1">
            <a:off x="4112079" y="4374856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1" name="Прямоугольник 30"/>
          <p:cNvSpPr/>
          <p:nvPr/>
        </p:nvSpPr>
        <p:spPr>
          <a:xfrm>
            <a:off x="342617" y="4028755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1522327" y="4146449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рямоугольник 47"/>
          <p:cNvSpPr/>
          <p:nvPr/>
        </p:nvSpPr>
        <p:spPr>
          <a:xfrm>
            <a:off x="1473309" y="4042404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2830867" y="4147935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Прямоугольник 49"/>
          <p:cNvSpPr/>
          <p:nvPr/>
        </p:nvSpPr>
        <p:spPr>
          <a:xfrm>
            <a:off x="2781849" y="4043889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4081287" y="4135235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Прямоугольник 51"/>
          <p:cNvSpPr/>
          <p:nvPr/>
        </p:nvSpPr>
        <p:spPr>
          <a:xfrm>
            <a:off x="4032269" y="4031189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124882" y="5035917"/>
            <a:ext cx="1336729" cy="80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67"/>
              </a:lnSpc>
              <a:tabLst>
                <a:tab pos="840719" algn="l"/>
              </a:tabLst>
            </a:pPr>
            <a:r>
              <a:rPr lang="ru-RU" sz="1400" dirty="0"/>
              <a:t>Создание ядерной группы</a:t>
            </a:r>
            <a:endParaRPr lang="ru-RU" sz="14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 rot="5400000">
            <a:off x="5516924" y="4132800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Нашивка 43"/>
          <p:cNvSpPr/>
          <p:nvPr/>
        </p:nvSpPr>
        <p:spPr>
          <a:xfrm rot="5400000" flipH="1" flipV="1">
            <a:off x="5516324" y="4388234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4" name="Нашивка 53"/>
          <p:cNvSpPr/>
          <p:nvPr/>
        </p:nvSpPr>
        <p:spPr>
          <a:xfrm rot="5400000" flipH="1" flipV="1">
            <a:off x="6900546" y="4396432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5" name="Нашивка 54"/>
          <p:cNvSpPr/>
          <p:nvPr/>
        </p:nvSpPr>
        <p:spPr>
          <a:xfrm rot="5400000" flipH="1" flipV="1">
            <a:off x="8237134" y="4407126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6" name="Нашивка 55"/>
          <p:cNvSpPr/>
          <p:nvPr/>
        </p:nvSpPr>
        <p:spPr>
          <a:xfrm rot="5400000" flipH="1" flipV="1">
            <a:off x="9673116" y="4374856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7" name="Прямоугольник 56"/>
          <p:cNvSpPr/>
          <p:nvPr/>
        </p:nvSpPr>
        <p:spPr>
          <a:xfrm>
            <a:off x="5467907" y="4028755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8" name="Равнобедренный треугольник 57"/>
          <p:cNvSpPr/>
          <p:nvPr/>
        </p:nvSpPr>
        <p:spPr>
          <a:xfrm rot="5400000">
            <a:off x="6925214" y="4146449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Прямоугольник 58"/>
          <p:cNvSpPr/>
          <p:nvPr/>
        </p:nvSpPr>
        <p:spPr>
          <a:xfrm>
            <a:off x="6876196" y="4042404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60" name="Равнобедренный треугольник 59"/>
          <p:cNvSpPr/>
          <p:nvPr/>
        </p:nvSpPr>
        <p:spPr>
          <a:xfrm rot="5400000">
            <a:off x="8228488" y="4147935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1" name="Прямоугольник 60"/>
          <p:cNvSpPr/>
          <p:nvPr/>
        </p:nvSpPr>
        <p:spPr>
          <a:xfrm>
            <a:off x="8179471" y="4043889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2" name="Равнобедренный треугольник 61"/>
          <p:cNvSpPr/>
          <p:nvPr/>
        </p:nvSpPr>
        <p:spPr>
          <a:xfrm rot="5400000">
            <a:off x="9642324" y="4135235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3" name="Прямоугольник 62"/>
          <p:cNvSpPr/>
          <p:nvPr/>
        </p:nvSpPr>
        <p:spPr>
          <a:xfrm>
            <a:off x="9593307" y="4031189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4" name="Нашивка 63"/>
          <p:cNvSpPr/>
          <p:nvPr/>
        </p:nvSpPr>
        <p:spPr>
          <a:xfrm rot="5400000" flipH="1" flipV="1">
            <a:off x="11118830" y="4372421"/>
            <a:ext cx="288405" cy="878753"/>
          </a:xfrm>
          <a:prstGeom prst="chevron">
            <a:avLst>
              <a:gd name="adj" fmla="val 8117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11088038" y="4132800"/>
            <a:ext cx="447989" cy="359376"/>
          </a:xfrm>
          <a:prstGeom prst="triangle">
            <a:avLst>
              <a:gd name="adj" fmla="val 4940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6" name="Прямоугольник 65"/>
          <p:cNvSpPr/>
          <p:nvPr/>
        </p:nvSpPr>
        <p:spPr>
          <a:xfrm>
            <a:off x="11039020" y="4028755"/>
            <a:ext cx="410099" cy="463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268274" y="5020657"/>
            <a:ext cx="14589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Организация</a:t>
            </a:r>
          </a:p>
          <a:p>
            <a:pPr algn="ctr"/>
            <a:r>
              <a:rPr lang="ru-RU" sz="1400" dirty="0"/>
              <a:t>и проведение рабочих встреч в отраслевом разрезе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548923" y="5047843"/>
            <a:ext cx="1458941" cy="1053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67"/>
              </a:lnSpc>
              <a:tabLst>
                <a:tab pos="840719" algn="l"/>
              </a:tabLst>
            </a:pPr>
            <a:r>
              <a:rPr lang="ru-RU" sz="1400" dirty="0"/>
              <a:t>Определение основных связующих мероприятий</a:t>
            </a:r>
            <a:endParaRPr lang="ru-RU" sz="14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6025" y="5046058"/>
            <a:ext cx="1382249" cy="1297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67"/>
              </a:lnSpc>
              <a:tabLst>
                <a:tab pos="840719" algn="l"/>
              </a:tabLst>
            </a:pPr>
            <a:r>
              <a:rPr lang="ru-RU" sz="1400" dirty="0"/>
              <a:t>Исследование и аналитика</a:t>
            </a:r>
          </a:p>
          <a:p>
            <a:pPr algn="ctr">
              <a:lnSpc>
                <a:spcPts val="1867"/>
              </a:lnSpc>
              <a:tabLst>
                <a:tab pos="840719" algn="l"/>
              </a:tabLst>
            </a:pPr>
            <a:r>
              <a:rPr lang="ru-RU" sz="1400" dirty="0"/>
              <a:t>в рамках проектной инициативы</a:t>
            </a:r>
            <a:endParaRPr lang="ru-RU" sz="14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37107" y="5055380"/>
            <a:ext cx="16048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Формирование реестра участников экосистемы (определяется спецификой региона)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248674" y="5038725"/>
            <a:ext cx="1479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Определение набора необходимых принципов </a:t>
            </a:r>
            <a:r>
              <a:rPr lang="ru-RU" sz="1400" dirty="0" err="1"/>
              <a:t>взаимодейст</a:t>
            </a:r>
            <a:r>
              <a:rPr lang="ru-RU" sz="1400" dirty="0"/>
              <a:t>-вия между участниками экосистемы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592824" y="5041371"/>
            <a:ext cx="1671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Построение матрицы ответственности (распределение ролей </a:t>
            </a:r>
            <a:r>
              <a:rPr lang="ru-RU" sz="1400" dirty="0" err="1"/>
              <a:t>стейкхолдеров</a:t>
            </a:r>
            <a:r>
              <a:rPr lang="ru-RU" sz="1400" dirty="0"/>
              <a:t>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052299" y="5041371"/>
            <a:ext cx="1519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Формирование </a:t>
            </a:r>
            <a:r>
              <a:rPr lang="ru-RU" sz="1400" dirty="0" err="1"/>
              <a:t>информацион</a:t>
            </a:r>
            <a:r>
              <a:rPr lang="ru-RU" sz="1400" dirty="0"/>
              <a:t>-ной стратегии процесса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0433213" y="5035326"/>
            <a:ext cx="1671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Определение стратегического партнера, обладающего высокими полномочиями</a:t>
            </a:r>
          </a:p>
        </p:txBody>
      </p:sp>
      <p:sp>
        <p:nvSpPr>
          <p:cNvPr id="69" name="Shape 10"/>
          <p:cNvSpPr txBox="1">
            <a:spLocks/>
          </p:cNvSpPr>
          <p:nvPr/>
        </p:nvSpPr>
        <p:spPr>
          <a:xfrm>
            <a:off x="4442368" y="232861"/>
            <a:ext cx="7837295" cy="879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267" dirty="0">
                <a:solidFill>
                  <a:srgbClr val="00A4D3"/>
                </a:solidFill>
              </a:rPr>
              <a:t>Управленческая модель</a:t>
            </a:r>
          </a:p>
          <a:p>
            <a:pPr algn="l">
              <a:defRPr sz="1800"/>
            </a:pPr>
            <a:r>
              <a:rPr lang="ru-RU" sz="2000" b="0" dirty="0"/>
              <a:t>взаимодействия участников регионального рынка труда</a:t>
            </a:r>
          </a:p>
        </p:txBody>
      </p:sp>
      <p:sp>
        <p:nvSpPr>
          <p:cNvPr id="71" name="Shape 11"/>
          <p:cNvSpPr txBox="1">
            <a:spLocks/>
          </p:cNvSpPr>
          <p:nvPr/>
        </p:nvSpPr>
        <p:spPr>
          <a:xfrm>
            <a:off x="1126555" y="1400076"/>
            <a:ext cx="3049232" cy="222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</a:rPr>
              <a:t>Разработка управленческой модели для реализации национальных проектов и мероприятий на рынке труда путем эффективного использования ресурсов системы</a:t>
            </a:r>
            <a:endParaRPr lang="ru-RU" sz="1867" dirty="0">
              <a:solidFill>
                <a:schemeClr val="tx1"/>
              </a:solidFill>
            </a:endParaRPr>
          </a:p>
        </p:txBody>
      </p:sp>
      <p:sp>
        <p:nvSpPr>
          <p:cNvPr id="72" name="Shape 11"/>
          <p:cNvSpPr txBox="1">
            <a:spLocks/>
          </p:cNvSpPr>
          <p:nvPr/>
        </p:nvSpPr>
        <p:spPr>
          <a:xfrm>
            <a:off x="152489" y="1381317"/>
            <a:ext cx="1054627" cy="47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</a:rPr>
              <a:t>ЦЕЛЬ:</a:t>
            </a:r>
          </a:p>
        </p:txBody>
      </p:sp>
      <p:sp>
        <p:nvSpPr>
          <p:cNvPr id="73" name="Shape 11"/>
          <p:cNvSpPr txBox="1">
            <a:spLocks/>
          </p:cNvSpPr>
          <p:nvPr/>
        </p:nvSpPr>
        <p:spPr>
          <a:xfrm>
            <a:off x="4431308" y="1420737"/>
            <a:ext cx="1491237" cy="384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</a:rPr>
              <a:t>ЗАДАЧИ: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07968" y="1412776"/>
            <a:ext cx="6528725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/>
              <a:t>Анализ и прогнозирование регионального рынка труда</a:t>
            </a:r>
          </a:p>
          <a:p>
            <a:pPr marL="228594" indent="-228594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/>
              <a:t>Формирование профессиональных </a:t>
            </a:r>
            <a:r>
              <a:rPr lang="en-US" sz="1600" dirty="0"/>
              <a:t>HR</a:t>
            </a:r>
            <a:r>
              <a:rPr lang="ru-RU" sz="1600" dirty="0"/>
              <a:t> – сообществ</a:t>
            </a:r>
          </a:p>
          <a:p>
            <a:pPr marL="228594" indent="-228594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/>
              <a:t>Выработка механизмов, способствующих формированию и объединению сообществ работодателей, некоммерческого сектора</a:t>
            </a:r>
          </a:p>
          <a:p>
            <a:pPr marL="228594" indent="-228594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/>
              <a:t>Координация деятельности участников рынка труда</a:t>
            </a:r>
          </a:p>
          <a:p>
            <a:pPr marL="228594" indent="-228594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600" dirty="0"/>
              <a:t>Развитие и конвергенция профессиональных компетенций региональных трудовых ресурсов</a:t>
            </a:r>
          </a:p>
        </p:txBody>
      </p:sp>
      <p:pic>
        <p:nvPicPr>
          <p:cNvPr id="1027" name="Picture 3" descr="C:\Users\panfilovanv\Downloads\test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876" y="1872559"/>
            <a:ext cx="531597" cy="5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nfilovanv\Downloads\target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27" y="1856439"/>
            <a:ext cx="531597" cy="5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11673813" y="6391440"/>
            <a:ext cx="384043" cy="384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7397" y="6322552"/>
            <a:ext cx="3657600" cy="486833"/>
          </a:xfrm>
        </p:spPr>
        <p:txBody>
          <a:bodyPr/>
          <a:lstStyle/>
          <a:p>
            <a:fld id="{FCF762AA-6FF4-4CA2-8039-65A321A80026}" type="slidenum">
              <a:rPr lang="ru-RU" sz="1867">
                <a:solidFill>
                  <a:schemeClr val="tx1"/>
                </a:solidFill>
              </a:rPr>
              <a:pPr/>
              <a:t>3</a:t>
            </a:fld>
            <a:endParaRPr lang="ru-RU" sz="1867" dirty="0">
              <a:solidFill>
                <a:schemeClr val="tx1"/>
              </a:solidFill>
            </a:endParaRPr>
          </a:p>
        </p:txBody>
      </p:sp>
      <p:sp>
        <p:nvSpPr>
          <p:cNvPr id="74" name="Shape 11"/>
          <p:cNvSpPr txBox="1">
            <a:spLocks/>
          </p:cNvSpPr>
          <p:nvPr/>
        </p:nvSpPr>
        <p:spPr>
          <a:xfrm>
            <a:off x="143339" y="3543301"/>
            <a:ext cx="1740069" cy="47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</a:rPr>
              <a:t>ЭТАПЫ:</a:t>
            </a: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xmlns="" id="{3CBCAC50-4902-44AA-A85B-357DF40C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74" y="260645"/>
            <a:ext cx="16256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75FCFE5-F23B-4CDA-A086-E9FC490A8E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071" y="118675"/>
            <a:ext cx="1868294" cy="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80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78462"/>
            <a:ext cx="11582400" cy="23862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Управленческая модель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«Культура сотрудничества как основа построения экосистемы рынка труда»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37" y="3269223"/>
            <a:ext cx="3796825" cy="6476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39495" y="3362201"/>
            <a:ext cx="588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https://smarteka.com/search?search=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ТОМСК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F3ADF75-CFB2-47E5-B898-1690CB7E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74" y="260645"/>
            <a:ext cx="16256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DBF2E5-3641-4632-80F8-DF98B2C85F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071" y="118675"/>
            <a:ext cx="1868294" cy="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75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75809B-1D16-47CC-8726-AFA0A738F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 b="18994"/>
          <a:stretch/>
        </p:blipFill>
        <p:spPr>
          <a:xfrm>
            <a:off x="2675416" y="61607"/>
            <a:ext cx="6841168" cy="679639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55654CA-DA03-4874-B46B-5BC547A1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74" y="260645"/>
            <a:ext cx="16256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2DBBFE-0447-4424-AF7F-2229FFB5C7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71" y="118675"/>
            <a:ext cx="1868294" cy="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77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2783B0-F035-4F72-A856-EBAC7BFB0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30" b="19623"/>
          <a:stretch/>
        </p:blipFill>
        <p:spPr>
          <a:xfrm>
            <a:off x="3437199" y="39455"/>
            <a:ext cx="6162977" cy="677909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2ABA3F5-DEF2-43FE-8724-66E17A72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74" y="260645"/>
            <a:ext cx="16256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6FDACC-EECE-40A8-8CC8-D55632C3CF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71" y="118675"/>
            <a:ext cx="1868294" cy="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76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E9ED09F7-5181-475E-95AF-A3E385C86817}"/>
              </a:ext>
            </a:extLst>
          </p:cNvPr>
          <p:cNvSpPr/>
          <p:nvPr/>
        </p:nvSpPr>
        <p:spPr>
          <a:xfrm>
            <a:off x="1305359" y="1991900"/>
            <a:ext cx="3732362" cy="230325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7BD58D-F59E-4BA1-8CA8-03105F0ABF1F}"/>
              </a:ext>
            </a:extLst>
          </p:cNvPr>
          <p:cNvSpPr txBox="1"/>
          <p:nvPr/>
        </p:nvSpPr>
        <p:spPr>
          <a:xfrm>
            <a:off x="2682784" y="1613140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9D63EA-11B6-4ECF-B812-09252F39105A}"/>
              </a:ext>
            </a:extLst>
          </p:cNvPr>
          <p:cNvSpPr txBox="1"/>
          <p:nvPr/>
        </p:nvSpPr>
        <p:spPr>
          <a:xfrm>
            <a:off x="462920" y="4304581"/>
            <a:ext cx="14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организация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4D801F-5775-4E28-B8F2-A4B8435BB359}"/>
              </a:ext>
            </a:extLst>
          </p:cNvPr>
          <p:cNvSpPr txBox="1"/>
          <p:nvPr/>
        </p:nvSpPr>
        <p:spPr>
          <a:xfrm>
            <a:off x="4393690" y="4304581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деятельность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E3DEABB7-A594-4F83-9698-1614B62176C4}"/>
              </a:ext>
            </a:extLst>
          </p:cNvPr>
          <p:cNvSpPr/>
          <p:nvPr/>
        </p:nvSpPr>
        <p:spPr>
          <a:xfrm>
            <a:off x="7496249" y="1982472"/>
            <a:ext cx="3732362" cy="230325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71F02E-42BE-4AF4-BBDE-AFE6D12D1CC5}"/>
              </a:ext>
            </a:extLst>
          </p:cNvPr>
          <p:cNvSpPr txBox="1"/>
          <p:nvPr/>
        </p:nvSpPr>
        <p:spPr>
          <a:xfrm>
            <a:off x="9105789" y="161314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9ED68E-8D1E-4B56-839E-246D5861DCC7}"/>
              </a:ext>
            </a:extLst>
          </p:cNvPr>
          <p:cNvSpPr txBox="1"/>
          <p:nvPr/>
        </p:nvSpPr>
        <p:spPr>
          <a:xfrm>
            <a:off x="7188280" y="4285725"/>
            <a:ext cx="6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ED93BD-32A1-4EEC-A954-601BEDE28982}"/>
              </a:ext>
            </a:extLst>
          </p:cNvPr>
          <p:cNvSpPr txBox="1"/>
          <p:nvPr/>
        </p:nvSpPr>
        <p:spPr>
          <a:xfrm>
            <a:off x="10956741" y="428572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</a:t>
            </a:r>
            <a:endParaRPr lang="ru-RU" dirty="0"/>
          </a:p>
        </p:txBody>
      </p:sp>
      <p:pic>
        <p:nvPicPr>
          <p:cNvPr id="12" name="Лого ИО.png" descr="Лого ИО.png">
            <a:extLst>
              <a:ext uri="{FF2B5EF4-FFF2-40B4-BE49-F238E27FC236}">
                <a16:creationId xmlns:a16="http://schemas.microsoft.com/office/drawing/2014/main" xmlns="" id="{A12A1637-0D5F-42EF-A9BE-1654951191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138" y="397246"/>
            <a:ext cx="1764492" cy="503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48AC0D-CAC2-4447-BE77-0446A6E03E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13" y="212156"/>
            <a:ext cx="1764492" cy="8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44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9A564EF-B224-4C51-85EF-38487D25BE64}"/>
              </a:ext>
            </a:extLst>
          </p:cNvPr>
          <p:cNvCxnSpPr>
            <a:cxnSpLocks/>
          </p:cNvCxnSpPr>
          <p:nvPr/>
        </p:nvCxnSpPr>
        <p:spPr>
          <a:xfrm>
            <a:off x="6181725" y="1304658"/>
            <a:ext cx="0" cy="278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56DA8CE-4682-4980-8935-D22D8189A712}"/>
              </a:ext>
            </a:extLst>
          </p:cNvPr>
          <p:cNvCxnSpPr>
            <a:cxnSpLocks/>
          </p:cNvCxnSpPr>
          <p:nvPr/>
        </p:nvCxnSpPr>
        <p:spPr>
          <a:xfrm flipH="1">
            <a:off x="2441120" y="4093578"/>
            <a:ext cx="3740605" cy="1690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9CD5A1E-59DA-4963-A790-B1D24CA48927}"/>
              </a:ext>
            </a:extLst>
          </p:cNvPr>
          <p:cNvCxnSpPr>
            <a:cxnSpLocks/>
          </p:cNvCxnSpPr>
          <p:nvPr/>
        </p:nvCxnSpPr>
        <p:spPr>
          <a:xfrm>
            <a:off x="6181725" y="4093578"/>
            <a:ext cx="4281799" cy="1690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F385F38-38BF-4AFC-9047-CB5CEDEF7145}"/>
              </a:ext>
            </a:extLst>
          </p:cNvPr>
          <p:cNvSpPr/>
          <p:nvPr/>
        </p:nvSpPr>
        <p:spPr>
          <a:xfrm>
            <a:off x="5486482" y="3512376"/>
            <a:ext cx="1404583" cy="140458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C8F2E4-54F1-4862-80D9-5CD73F4D463F}"/>
              </a:ext>
            </a:extLst>
          </p:cNvPr>
          <p:cNvSpPr txBox="1"/>
          <p:nvPr/>
        </p:nvSpPr>
        <p:spPr>
          <a:xfrm rot="18673519">
            <a:off x="4768946" y="3363882"/>
            <a:ext cx="102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ТЬЮТОР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8C1C67-D97D-4FD0-9801-97518B4CE7DA}"/>
              </a:ext>
            </a:extLst>
          </p:cNvPr>
          <p:cNvSpPr txBox="1"/>
          <p:nvPr/>
        </p:nvSpPr>
        <p:spPr>
          <a:xfrm rot="2971193">
            <a:off x="6607465" y="3380570"/>
            <a:ext cx="106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КУРАТОР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E43CA4-F314-48FE-A1DD-DBFAFA5A2F81}"/>
              </a:ext>
            </a:extLst>
          </p:cNvPr>
          <p:cNvSpPr txBox="1"/>
          <p:nvPr/>
        </p:nvSpPr>
        <p:spPr>
          <a:xfrm>
            <a:off x="4763963" y="5190766"/>
            <a:ext cx="288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КАРЬЕРНЫЙ КОНСУЛЬТАНТ</a:t>
            </a:r>
          </a:p>
        </p:txBody>
      </p:sp>
      <p:pic>
        <p:nvPicPr>
          <p:cNvPr id="18" name="Рисунок 17" descr="Смущенный человек">
            <a:extLst>
              <a:ext uri="{FF2B5EF4-FFF2-40B4-BE49-F238E27FC236}">
                <a16:creationId xmlns:a16="http://schemas.microsoft.com/office/drawing/2014/main" xmlns="" id="{4CE68834-7670-4659-B717-7C8F44E87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23293" y="3804424"/>
            <a:ext cx="792782" cy="792782"/>
          </a:xfrm>
          <a:prstGeom prst="rect">
            <a:avLst/>
          </a:prstGeom>
        </p:spPr>
      </p:pic>
      <p:sp>
        <p:nvSpPr>
          <p:cNvPr id="22" name="Дуга 21">
            <a:extLst>
              <a:ext uri="{FF2B5EF4-FFF2-40B4-BE49-F238E27FC236}">
                <a16:creationId xmlns:a16="http://schemas.microsoft.com/office/drawing/2014/main" xmlns="" id="{B540410E-F1C8-4AB1-AA41-2FA5B94824AD}"/>
              </a:ext>
            </a:extLst>
          </p:cNvPr>
          <p:cNvSpPr/>
          <p:nvPr/>
        </p:nvSpPr>
        <p:spPr>
          <a:xfrm>
            <a:off x="5514218" y="3025745"/>
            <a:ext cx="1371598" cy="1371598"/>
          </a:xfrm>
          <a:prstGeom prst="arc">
            <a:avLst>
              <a:gd name="adj1" fmla="val 13656994"/>
              <a:gd name="adj2" fmla="val 18194978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>
            <a:extLst>
              <a:ext uri="{FF2B5EF4-FFF2-40B4-BE49-F238E27FC236}">
                <a16:creationId xmlns:a16="http://schemas.microsoft.com/office/drawing/2014/main" xmlns="" id="{F339D807-4513-4A82-9098-D8BFF8E02E6F}"/>
              </a:ext>
            </a:extLst>
          </p:cNvPr>
          <p:cNvSpPr/>
          <p:nvPr/>
        </p:nvSpPr>
        <p:spPr>
          <a:xfrm rot="6859043">
            <a:off x="6071339" y="3711544"/>
            <a:ext cx="1371598" cy="1371598"/>
          </a:xfrm>
          <a:prstGeom prst="arc">
            <a:avLst>
              <a:gd name="adj1" fmla="val 13656994"/>
              <a:gd name="adj2" fmla="val 18194978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xmlns="" id="{39954E3A-197E-4018-8DE2-D06F38930068}"/>
              </a:ext>
            </a:extLst>
          </p:cNvPr>
          <p:cNvSpPr/>
          <p:nvPr/>
        </p:nvSpPr>
        <p:spPr>
          <a:xfrm rot="15187272">
            <a:off x="4878676" y="3726854"/>
            <a:ext cx="1371598" cy="1371598"/>
          </a:xfrm>
          <a:prstGeom prst="arc">
            <a:avLst>
              <a:gd name="adj1" fmla="val 13656994"/>
              <a:gd name="adj2" fmla="val 18194978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3F428B-93DD-46C4-8CF5-BA89FD5C3C43}"/>
              </a:ext>
            </a:extLst>
          </p:cNvPr>
          <p:cNvSpPr txBox="1"/>
          <p:nvPr/>
        </p:nvSpPr>
        <p:spPr>
          <a:xfrm>
            <a:off x="4539822" y="5780442"/>
            <a:ext cx="58412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помогает сложить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карту рынка труда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помогает освоить эффективные карьерные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поведенческие модели</a:t>
            </a:r>
            <a:r>
              <a:rPr lang="ru-RU" sz="1600" dirty="0">
                <a:latin typeface="+mj-lt"/>
              </a:rPr>
              <a:t> на современном рынке труда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E3E5074-7B53-411E-B92F-EC16688E21FF}"/>
              </a:ext>
            </a:extLst>
          </p:cNvPr>
          <p:cNvSpPr txBox="1"/>
          <p:nvPr/>
        </p:nvSpPr>
        <p:spPr>
          <a:xfrm>
            <a:off x="6660880" y="1539102"/>
            <a:ext cx="51785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уделяет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персональное внимание </a:t>
            </a:r>
            <a:r>
              <a:rPr lang="ru-RU" sz="1600" dirty="0">
                <a:latin typeface="+mj-lt"/>
              </a:rPr>
              <a:t>слушателям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информирует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отвечает на вопросы по программе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34AC2FB-791B-458B-9256-B32951427C82}"/>
              </a:ext>
            </a:extLst>
          </p:cNvPr>
          <p:cNvSpPr txBox="1"/>
          <p:nvPr/>
        </p:nvSpPr>
        <p:spPr>
          <a:xfrm>
            <a:off x="337423" y="4667546"/>
            <a:ext cx="3751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32250" algn="l"/>
              </a:tabLst>
            </a:pPr>
            <a:r>
              <a:rPr lang="ru-RU" sz="1600" dirty="0">
                <a:latin typeface="+mj-lt"/>
              </a:rPr>
              <a:t>сопровождает процесс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выбора</a:t>
            </a:r>
            <a:r>
              <a:rPr lang="ru-RU" sz="1600" dirty="0">
                <a:latin typeface="+mj-lt"/>
              </a:rPr>
              <a:t> </a:t>
            </a:r>
            <a:br>
              <a:rPr lang="ru-RU" sz="1600" dirty="0">
                <a:latin typeface="+mj-lt"/>
              </a:rPr>
            </a:br>
            <a:r>
              <a:rPr lang="ru-RU" sz="1100" dirty="0">
                <a:latin typeface="+mj-lt"/>
              </a:rPr>
              <a:t>(если программа предполагает модули по выбору)</a:t>
            </a:r>
            <a:endParaRPr lang="ru-RU" sz="16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44CE1C5-304E-4169-A018-B2FC23DB8782}"/>
              </a:ext>
            </a:extLst>
          </p:cNvPr>
          <p:cNvSpPr txBox="1"/>
          <p:nvPr/>
        </p:nvSpPr>
        <p:spPr>
          <a:xfrm>
            <a:off x="340156" y="1135481"/>
            <a:ext cx="5567034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0070C0"/>
                </a:solidFill>
                <a:latin typeface="+mj-lt"/>
              </a:rPr>
              <a:t>проблематизирует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 сложившийся взгляд </a:t>
            </a:r>
            <a:r>
              <a:rPr lang="ru-RU" sz="1600" dirty="0">
                <a:latin typeface="+mj-lt"/>
              </a:rPr>
              <a:t>на личную карьеру </a:t>
            </a:r>
            <a:r>
              <a:rPr lang="ru-RU" sz="1100" dirty="0">
                <a:latin typeface="+mj-lt"/>
              </a:rPr>
              <a:t>(«я уже все равно ничего не смогу поменять»)</a:t>
            </a:r>
            <a:endParaRPr lang="ru-RU" sz="16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мотивирует, создает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атмосферу личной пробы </a:t>
            </a:r>
            <a:r>
              <a:rPr lang="ru-RU" sz="1600" dirty="0">
                <a:latin typeface="+mj-lt"/>
              </a:rPr>
              <a:t>и эксперимента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помогает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смотреть на будущее </a:t>
            </a:r>
            <a:br>
              <a:rPr lang="ru-RU" sz="1600" b="1" dirty="0">
                <a:solidFill>
                  <a:srgbClr val="0070C0"/>
                </a:solidFill>
                <a:latin typeface="+mj-lt"/>
              </a:rPr>
            </a:br>
            <a:r>
              <a:rPr lang="ru-RU" sz="1100" dirty="0">
                <a:latin typeface="+mj-lt"/>
              </a:rPr>
              <a:t>(меняющиеся рынки и профессии, перспективные компетенции) </a:t>
            </a:r>
            <a:br>
              <a:rPr lang="ru-RU" sz="1100" dirty="0">
                <a:latin typeface="+mj-lt"/>
              </a:rPr>
            </a:br>
            <a:r>
              <a:rPr lang="ru-RU" sz="1600" b="1" dirty="0">
                <a:solidFill>
                  <a:srgbClr val="0070C0"/>
                </a:solidFill>
                <a:latin typeface="+mj-lt"/>
              </a:rPr>
              <a:t>через себя</a:t>
            </a:r>
            <a:r>
              <a:rPr lang="ru-RU" sz="1600" dirty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(а не отстраненно)</a:t>
            </a:r>
            <a:endParaRPr lang="ru-RU" sz="16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F62E5D3-E216-418E-886A-A2C16BE3B014}"/>
              </a:ext>
            </a:extLst>
          </p:cNvPr>
          <p:cNvSpPr txBox="1"/>
          <p:nvPr/>
        </p:nvSpPr>
        <p:spPr>
          <a:xfrm>
            <a:off x="340426" y="3304730"/>
            <a:ext cx="44409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32250" algn="l"/>
              </a:tabLst>
            </a:pPr>
            <a:r>
              <a:rPr lang="ru-RU" sz="1600" dirty="0">
                <a:latin typeface="+mj-lt"/>
              </a:rPr>
              <a:t>помогает отрефлексировать имеющийся опыт и компетенции, сформулировать дефициты, собрать </a:t>
            </a:r>
            <a:r>
              <a:rPr lang="ru-RU" sz="1600" dirty="0">
                <a:solidFill>
                  <a:srgbClr val="0070C0"/>
                </a:solidFill>
                <a:latin typeface="+mj-lt"/>
              </a:rPr>
              <a:t>индивидуальный образовательный маршрут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761625-A2C6-406A-800C-2D7470E3A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714"/>
            <a:ext cx="3892909" cy="647805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C08E3B2D-8F04-4D45-843F-7FEF3E64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693" y="205941"/>
            <a:ext cx="16256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D8ECA51-17B6-4A55-966D-36410FF41B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625" y="63970"/>
            <a:ext cx="1868294" cy="925293"/>
          </a:xfrm>
          <a:prstGeom prst="rect">
            <a:avLst/>
          </a:prstGeom>
        </p:spPr>
      </p:pic>
      <p:pic>
        <p:nvPicPr>
          <p:cNvPr id="30" name="Лого ИО.png" descr="Лого ИО.png">
            <a:extLst>
              <a:ext uri="{FF2B5EF4-FFF2-40B4-BE49-F238E27FC236}">
                <a16:creationId xmlns:a16="http://schemas.microsoft.com/office/drawing/2014/main" xmlns="" id="{D461E4EE-E1DF-4264-BC04-F1C7634D3D5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11763" y="274764"/>
            <a:ext cx="1764492" cy="5037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66040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DCB86-2CC0-4504-88C0-1CDE13BBF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95423"/>
            <a:ext cx="6095999" cy="17425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ru-RU" sz="3600" dirty="0"/>
              <a:t>Сопровождение профессионального развития в экосистемном подходе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21E752-D064-4CCC-9CED-ACCD940D7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31061"/>
            <a:ext cx="5799826" cy="987724"/>
          </a:xfrm>
        </p:spPr>
        <p:txBody>
          <a:bodyPr>
            <a:normAutofit/>
          </a:bodyPr>
          <a:lstStyle/>
          <a:p>
            <a:r>
              <a:rPr lang="ru-RU" sz="1800" dirty="0"/>
              <a:t>Людмила Алексеевна </a:t>
            </a:r>
            <a:r>
              <a:rPr lang="ru-RU" sz="1800" dirty="0" err="1"/>
              <a:t>Кудашкина</a:t>
            </a:r>
            <a:endParaRPr lang="ru-RU" sz="1800" dirty="0"/>
          </a:p>
          <a:p>
            <a:r>
              <a:rPr lang="en-US" sz="1800" dirty="0">
                <a:hlinkClick r:id="rId2"/>
              </a:rPr>
              <a:t>kudashkinaluda@mail.ru</a:t>
            </a:r>
            <a:endParaRPr lang="ru-RU" sz="18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792A193-8BEA-41DE-BB3F-DEB96DF85AFD}"/>
              </a:ext>
            </a:extLst>
          </p:cNvPr>
          <p:cNvCxnSpPr/>
          <p:nvPr/>
        </p:nvCxnSpPr>
        <p:spPr>
          <a:xfrm>
            <a:off x="7625750" y="1837420"/>
            <a:ext cx="1509622" cy="15096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F2D899B-28B0-4F5A-B5AE-D8C9E69EBBB3}"/>
              </a:ext>
            </a:extLst>
          </p:cNvPr>
          <p:cNvCxnSpPr>
            <a:cxnSpLocks/>
          </p:cNvCxnSpPr>
          <p:nvPr/>
        </p:nvCxnSpPr>
        <p:spPr>
          <a:xfrm flipH="1">
            <a:off x="9135372" y="1837420"/>
            <a:ext cx="1509622" cy="15096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7BC878F-C429-4B2A-ACBE-7238640EE7BE}"/>
              </a:ext>
            </a:extLst>
          </p:cNvPr>
          <p:cNvCxnSpPr>
            <a:cxnSpLocks/>
          </p:cNvCxnSpPr>
          <p:nvPr/>
        </p:nvCxnSpPr>
        <p:spPr>
          <a:xfrm>
            <a:off x="9135372" y="3347042"/>
            <a:ext cx="0" cy="1742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FDCAC7A-A302-4FA0-8B22-E340D4752862}"/>
              </a:ext>
            </a:extLst>
          </p:cNvPr>
          <p:cNvGrpSpPr/>
          <p:nvPr/>
        </p:nvGrpSpPr>
        <p:grpSpPr>
          <a:xfrm>
            <a:off x="6633713" y="1121426"/>
            <a:ext cx="603849" cy="603849"/>
            <a:chOff x="6633713" y="724618"/>
            <a:chExt cx="603849" cy="603849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1B1E7E04-9BED-46AD-A410-AC2717F0146D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0F8AF77C-F66D-4589-80F5-F3925189A4B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029BD6EB-5C34-4238-A3D0-B03462580A30}"/>
              </a:ext>
            </a:extLst>
          </p:cNvPr>
          <p:cNvGrpSpPr/>
          <p:nvPr/>
        </p:nvGrpSpPr>
        <p:grpSpPr>
          <a:xfrm rot="5400000">
            <a:off x="10961298" y="1121427"/>
            <a:ext cx="603849" cy="603849"/>
            <a:chOff x="6633713" y="724618"/>
            <a:chExt cx="603849" cy="603849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40B897EA-487E-46C4-BA00-FA46963F7889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82AE9D93-7B6D-414D-81B7-6DBFB274AD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58A39965-864C-4FEC-B2DD-FBA92A905E01}"/>
              </a:ext>
            </a:extLst>
          </p:cNvPr>
          <p:cNvGrpSpPr/>
          <p:nvPr/>
        </p:nvGrpSpPr>
        <p:grpSpPr>
          <a:xfrm rot="16200000">
            <a:off x="6633713" y="4979591"/>
            <a:ext cx="603849" cy="603849"/>
            <a:chOff x="6633713" y="724618"/>
            <a:chExt cx="603849" cy="603849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E65E87DE-D86B-4E48-BE96-E6DF8DE654AF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C77E5A3A-7A1F-4DA4-85DD-E554E93A358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D38C4B69-D9AF-4519-A1FF-BB58F1502A00}"/>
              </a:ext>
            </a:extLst>
          </p:cNvPr>
          <p:cNvGrpSpPr/>
          <p:nvPr/>
        </p:nvGrpSpPr>
        <p:grpSpPr>
          <a:xfrm rot="10800000">
            <a:off x="10961298" y="4979591"/>
            <a:ext cx="603849" cy="603849"/>
            <a:chOff x="6633713" y="724618"/>
            <a:chExt cx="603849" cy="603849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5C3E6544-2BC9-49C2-9B04-155F12F45592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13" y="724619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299E67D2-0CB1-4A00-B64F-0FE28B05D2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31789" y="1026543"/>
              <a:ext cx="6038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441EA3-8809-4E7B-B7F2-EB3B46DB29A6}"/>
              </a:ext>
            </a:extLst>
          </p:cNvPr>
          <p:cNvSpPr txBox="1"/>
          <p:nvPr/>
        </p:nvSpPr>
        <p:spPr>
          <a:xfrm>
            <a:off x="9726197" y="477822"/>
            <a:ext cx="207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+mj-lt"/>
              </a:rPr>
              <a:t>конкурентоспособность на рынке труда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6CEFFC-58BA-4AF6-AB71-3BD767A00E2C}"/>
              </a:ext>
            </a:extLst>
          </p:cNvPr>
          <p:cNvSpPr txBox="1"/>
          <p:nvPr/>
        </p:nvSpPr>
        <p:spPr>
          <a:xfrm>
            <a:off x="6410430" y="689323"/>
            <a:ext cx="207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капитализация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0EEDC19-0682-4BA0-B78F-A493F7963C94}"/>
              </a:ext>
            </a:extLst>
          </p:cNvPr>
          <p:cNvSpPr txBox="1"/>
          <p:nvPr/>
        </p:nvSpPr>
        <p:spPr>
          <a:xfrm>
            <a:off x="6410431" y="5707816"/>
            <a:ext cx="207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компетенции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3962193-84EE-40F2-836E-5631A42A7005}"/>
              </a:ext>
            </a:extLst>
          </p:cNvPr>
          <p:cNvSpPr txBox="1"/>
          <p:nvPr/>
        </p:nvSpPr>
        <p:spPr>
          <a:xfrm>
            <a:off x="9726198" y="5707816"/>
            <a:ext cx="207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+mj-lt"/>
              </a:rPr>
              <a:t>квалификация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2539E7D2-7C1D-4089-AA15-8FF6C7AC81E0}"/>
              </a:ext>
            </a:extLst>
          </p:cNvPr>
          <p:cNvSpPr/>
          <p:nvPr/>
        </p:nvSpPr>
        <p:spPr>
          <a:xfrm>
            <a:off x="7315200" y="3950891"/>
            <a:ext cx="1324153" cy="690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F43F9709-AC0A-45B2-9155-594290EF9568}"/>
              </a:ext>
            </a:extLst>
          </p:cNvPr>
          <p:cNvSpPr/>
          <p:nvPr/>
        </p:nvSpPr>
        <p:spPr>
          <a:xfrm>
            <a:off x="9683607" y="3989655"/>
            <a:ext cx="1324153" cy="690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7E6B6422-872B-4757-B162-F8E028084B5C}"/>
              </a:ext>
            </a:extLst>
          </p:cNvPr>
          <p:cNvCxnSpPr>
            <a:stCxn id="32" idx="0"/>
          </p:cNvCxnSpPr>
          <p:nvPr/>
        </p:nvCxnSpPr>
        <p:spPr>
          <a:xfrm flipV="1">
            <a:off x="7977277" y="2370771"/>
            <a:ext cx="811616" cy="15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39BFEB3E-9606-4023-8A2B-753775402900}"/>
              </a:ext>
            </a:extLst>
          </p:cNvPr>
          <p:cNvCxnSpPr>
            <a:endCxn id="34" idx="0"/>
          </p:cNvCxnSpPr>
          <p:nvPr/>
        </p:nvCxnSpPr>
        <p:spPr>
          <a:xfrm>
            <a:off x="9463596" y="2370771"/>
            <a:ext cx="882088" cy="1618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7A44380-8CAB-485B-AC25-FBA91644147D}"/>
              </a:ext>
            </a:extLst>
          </p:cNvPr>
          <p:cNvSpPr/>
          <p:nvPr/>
        </p:nvSpPr>
        <p:spPr>
          <a:xfrm>
            <a:off x="8571661" y="1978336"/>
            <a:ext cx="1127423" cy="442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xmlns="" id="{8DC0F4A0-4F1E-45CC-A6E8-8F61C699B27F}"/>
              </a:ext>
            </a:extLst>
          </p:cNvPr>
          <p:cNvSpPr/>
          <p:nvPr/>
        </p:nvSpPr>
        <p:spPr>
          <a:xfrm rot="10800000">
            <a:off x="7402704" y="3879586"/>
            <a:ext cx="273641" cy="3077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370A8E8E-9F43-4E3A-B50B-A0CEC83DBB5F}"/>
              </a:ext>
            </a:extLst>
          </p:cNvPr>
          <p:cNvSpPr/>
          <p:nvPr/>
        </p:nvSpPr>
        <p:spPr>
          <a:xfrm>
            <a:off x="7429338" y="3603666"/>
            <a:ext cx="213731" cy="213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F9A3EDD-C5E9-418C-8F6B-695792D057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033391" cy="15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441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287</Words>
  <Application>Microsoft Office PowerPoint</Application>
  <PresentationFormat>Произвольный</PresentationFormat>
  <Paragraphs>72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Сопровождение профессионального развития в экосистемном подходе</vt:lpstr>
      <vt:lpstr>Слайд 2</vt:lpstr>
      <vt:lpstr>Слайд 3</vt:lpstr>
      <vt:lpstr> Управленческая модель «Культура сотрудничества как основа построения экосистемы рынка труда»</vt:lpstr>
      <vt:lpstr>Слайд 5</vt:lpstr>
      <vt:lpstr>Слайд 6</vt:lpstr>
      <vt:lpstr>Слайд 7</vt:lpstr>
      <vt:lpstr>Слайд 8</vt:lpstr>
      <vt:lpstr>Сопровождение профессионального развития в экосистемном подходе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iotsu2020-2@outlook.com</dc:creator>
  <cp:lastModifiedBy>User</cp:lastModifiedBy>
  <cp:revision>13</cp:revision>
  <dcterms:created xsi:type="dcterms:W3CDTF">2021-05-20T03:50:09Z</dcterms:created>
  <dcterms:modified xsi:type="dcterms:W3CDTF">2021-05-25T08:25:28Z</dcterms:modified>
</cp:coreProperties>
</file>